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4" r:id="rId5"/>
    <p:sldId id="265" r:id="rId6"/>
    <p:sldId id="261" r:id="rId7"/>
    <p:sldId id="266" r:id="rId8"/>
    <p:sldId id="269" r:id="rId9"/>
    <p:sldId id="262" r:id="rId10"/>
    <p:sldId id="27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A3E0-71A1-427B-BCE2-2213E9C05A9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29BB-07A1-4D37-8B2E-5ADCDD8F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edia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D%D0%B5%D0%B8%D1%81%D1%87%D0%B5%D1%80%D0%BF%D0%B0%D0%B5%D0%BC%D1%8B%D0%B9_%D0%B8%D1%81%D1%82%D0%BE%D1%87%D0%BD%D0%B8%D0%BA_%D1%8D%D0%BD%D0%B5%D1%80%D0%B3%D0%B8%D0%B8&amp;action=edit&amp;redlink=1" TargetMode="External"/><Relationship Id="rId7" Type="http://schemas.openxmlformats.org/officeDocument/2006/relationships/hyperlink" Target="https://ru.wikipedia.org/wiki/%D0%AD%D0%BD%D0%B5%D1%80%D0%B3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0%BB%D0%BD%D1%86%D0%B5" TargetMode="External"/><Relationship Id="rId5" Type="http://schemas.openxmlformats.org/officeDocument/2006/relationships/hyperlink" Target="https://ru.wikipedia.org/wiki/%D0%AD%D0%BD%D0%B5%D1%80%D0%B3%D0%B5%D1%82%D0%B8%D0%BA%D0%B0" TargetMode="External"/><Relationship Id="rId4" Type="http://schemas.openxmlformats.org/officeDocument/2006/relationships/hyperlink" Target="https://ru.wikipedia.org/wiki/%D0%90%D0%BB%D1%8C%D1%82%D0%B5%D1%80%D0%BD%D0%B0%D1%82%D0%B8%D0%B2%D0%BD%D0%B0%D1%8F_%D1%8D%D0%BD%D0%B5%D1%80%D0%B3%D0%B5%D1%82%D0%B8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Применения автоматики</a:t>
            </a:r>
            <a:br>
              <a:rPr lang="ru-RU" dirty="0" smtClean="0"/>
            </a:br>
            <a:r>
              <a:rPr lang="ru-RU" dirty="0" smtClean="0"/>
              <a:t>в Воздушной Гелио системе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 action="ppaction://hlinksldjump"/>
              </a:rPr>
              <a:t>Солнечная </a:t>
            </a:r>
            <a:r>
              <a:rPr lang="ru-RU" dirty="0" smtClean="0">
                <a:hlinkClick r:id="rId2" action="ppaction://hlinksldjump"/>
              </a:rPr>
              <a:t>энергетика.</a:t>
            </a:r>
            <a:endParaRPr lang="ru-RU" dirty="0" smtClean="0"/>
          </a:p>
          <a:p>
            <a:pPr lvl="1"/>
            <a:r>
              <a:rPr lang="ru-RU" dirty="0">
                <a:hlinkClick r:id="rId3" action="ppaction://hlinksldjump"/>
              </a:rPr>
              <a:t>Карта солнечного </a:t>
            </a:r>
            <a:r>
              <a:rPr lang="ru-RU" dirty="0" smtClean="0">
                <a:hlinkClick r:id="rId3" action="ppaction://hlinksldjump"/>
              </a:rPr>
              <a:t>излучения</a:t>
            </a:r>
            <a:endParaRPr lang="ru-RU" dirty="0" smtClean="0">
              <a:hlinkClick r:id="rId4" action="ppaction://hlinksldjump"/>
            </a:endParaRPr>
          </a:p>
          <a:p>
            <a:r>
              <a:rPr lang="ru-RU" dirty="0" smtClean="0">
                <a:hlinkClick r:id="rId4" action="ppaction://hlinksldjump"/>
              </a:rPr>
              <a:t>Принцип работы.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Структурная схема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Органы управления системы</a:t>
            </a:r>
            <a:r>
              <a:rPr lang="ru-RU" dirty="0" smtClean="0">
                <a:hlinkClick r:id="rId6" action="ppaction://hlinksldjump"/>
              </a:rPr>
              <a:t>.</a:t>
            </a:r>
            <a:endParaRPr lang="ru-RU" dirty="0" smtClean="0"/>
          </a:p>
          <a:p>
            <a:r>
              <a:rPr lang="ru-RU" b="1" dirty="0" smtClean="0">
                <a:hlinkClick r:id="rId7" action="ppaction://hlinksldjump"/>
              </a:rPr>
              <a:t>Описание контроллера</a:t>
            </a:r>
            <a:endParaRPr lang="ru-RU" b="1" dirty="0" smtClean="0"/>
          </a:p>
          <a:p>
            <a:pPr algn="ctr"/>
            <a:r>
              <a:rPr lang="ru-RU" b="1" dirty="0" smtClean="0">
                <a:hlinkClick r:id="rId8" action="ppaction://hlinksldjump"/>
              </a:rPr>
              <a:t>Список </a:t>
            </a:r>
            <a:r>
              <a:rPr lang="ru-RU" b="1" dirty="0" smtClean="0">
                <a:hlinkClick r:id="rId8" action="ppaction://hlinksldjump"/>
              </a:rPr>
              <a:t>литературы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r>
              <a:rPr lang="ru-RU" dirty="0" smtClean="0"/>
              <a:t>Основной интерфейс ПО.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7967" r="21429" b="15913"/>
          <a:stretch/>
        </p:blipFill>
        <p:spPr bwMode="auto">
          <a:xfrm>
            <a:off x="1115616" y="1258685"/>
            <a:ext cx="6264696" cy="51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Управляющая кнопка: домой 54">
            <a:hlinkClick r:id="" action="ppaction://hlinkshowjump?jump=firstslide" highlightClick="1"/>
          </p:cNvPr>
          <p:cNvSpPr/>
          <p:nvPr/>
        </p:nvSpPr>
        <p:spPr>
          <a:xfrm>
            <a:off x="8532440" y="6165304"/>
            <a:ext cx="36004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627784" y="908720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Список литературы</a:t>
            </a:r>
            <a:endParaRPr lang="ru-RU" sz="2000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1331640" y="134076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«Индивидуальные </a:t>
            </a:r>
            <a:r>
              <a:rPr lang="ru-RU" dirty="0"/>
              <a:t>теплицы в современном </a:t>
            </a:r>
            <a:r>
              <a:rPr lang="ru-RU" dirty="0" smtClean="0"/>
              <a:t>доме»  </a:t>
            </a:r>
            <a:r>
              <a:rPr lang="ru-RU" dirty="0" err="1" smtClean="0"/>
              <a:t>Эрат</a:t>
            </a:r>
            <a:r>
              <a:rPr lang="ru-RU" dirty="0" smtClean="0"/>
              <a:t> Б. </a:t>
            </a:r>
            <a:r>
              <a:rPr lang="ru-RU" dirty="0" err="1" smtClean="0"/>
              <a:t>Вулстон</a:t>
            </a:r>
            <a:r>
              <a:rPr lang="ru-RU" dirty="0" smtClean="0"/>
              <a:t> Д. Стройиздат-1987 год.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«Проектирование </a:t>
            </a:r>
            <a:r>
              <a:rPr lang="ru-RU" dirty="0"/>
              <a:t>систем воздушных  солнечных коллекторов» </a:t>
            </a:r>
            <a:r>
              <a:rPr lang="ru-RU" dirty="0" smtClean="0"/>
              <a:t> ©</a:t>
            </a:r>
            <a:r>
              <a:rPr lang="ru-RU" dirty="0"/>
              <a:t>2003 </a:t>
            </a:r>
            <a:r>
              <a:rPr lang="ru-RU" dirty="0" err="1"/>
              <a:t>Чак</a:t>
            </a:r>
            <a:r>
              <a:rPr lang="ru-RU" dirty="0"/>
              <a:t> </a:t>
            </a:r>
            <a:r>
              <a:rPr lang="ru-RU" dirty="0" err="1" smtClean="0"/>
              <a:t>Маркен</a:t>
            </a:r>
            <a:r>
              <a:rPr lang="ru-RU" dirty="0" smtClean="0"/>
              <a:t>, журнал </a:t>
            </a:r>
            <a:r>
              <a:rPr lang="ru-RU" dirty="0"/>
              <a:t>«Энергия в быту» (</a:t>
            </a:r>
            <a:r>
              <a:rPr lang="ru-RU" dirty="0" err="1"/>
              <a:t>Home</a:t>
            </a:r>
            <a:r>
              <a:rPr lang="ru-RU" dirty="0"/>
              <a:t> </a:t>
            </a:r>
            <a:r>
              <a:rPr lang="ru-RU" dirty="0" err="1"/>
              <a:t>Power</a:t>
            </a:r>
            <a:r>
              <a:rPr lang="ru-RU" dirty="0"/>
              <a:t>) №98 (декабрь 2003г. и январь 2004г</a:t>
            </a:r>
            <a:endParaRPr lang="ru-RU" dirty="0" smtClean="0"/>
          </a:p>
          <a:p>
            <a:pPr marL="446088" indent="-446088"/>
            <a:r>
              <a:rPr lang="ru-RU" dirty="0" smtClean="0"/>
              <a:t>3 </a:t>
            </a:r>
            <a:r>
              <a:rPr lang="ru-RU" dirty="0"/>
              <a:t>. </a:t>
            </a:r>
            <a:r>
              <a:rPr lang="ru-RU" dirty="0" smtClean="0"/>
              <a:t> «Возможности </a:t>
            </a:r>
            <a:r>
              <a:rPr lang="ru-RU" dirty="0"/>
              <a:t>использования солнечной энергии в </a:t>
            </a:r>
            <a:r>
              <a:rPr lang="ru-RU" dirty="0" smtClean="0"/>
              <a:t>Таджикистане» Лавриненко </a:t>
            </a:r>
            <a:r>
              <a:rPr lang="ru-RU" dirty="0"/>
              <a:t>П.Н. Кабилов З.А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  «</a:t>
            </a:r>
            <a:r>
              <a:rPr lang="ru-RU" dirty="0" err="1"/>
              <a:t>Солнечная_энергетика</a:t>
            </a:r>
            <a:r>
              <a:rPr lang="ru-RU" dirty="0" smtClean="0"/>
              <a:t>» </a:t>
            </a:r>
            <a:r>
              <a:rPr lang="en-US" dirty="0" smtClean="0">
                <a:hlinkClick r:id="rId2"/>
              </a:rPr>
              <a:t>www.w</a:t>
            </a:r>
            <a:r>
              <a:rPr lang="en-US" dirty="0" smtClean="0">
                <a:hlinkClick r:id="rId2"/>
              </a:rPr>
              <a:t>ipedia.org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26906"/>
            <a:ext cx="5472609" cy="47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796136" y="1844824"/>
            <a:ext cx="3096344" cy="4630026"/>
          </a:xfrm>
        </p:spPr>
        <p:txBody>
          <a:bodyPr>
            <a:noAutofit/>
          </a:bodyPr>
          <a:lstStyle/>
          <a:p>
            <a:r>
              <a:rPr lang="ru-RU" sz="2400" dirty="0"/>
              <a:t>Солнечная энергетика использует </a:t>
            </a:r>
            <a:r>
              <a:rPr lang="ru-RU" sz="2400" dirty="0">
                <a:hlinkClick r:id="rId3" tooltip="Неисчерпаемый источник энергии (страница отсутствует)"/>
              </a:rPr>
              <a:t>неисчерпаемый источник </a:t>
            </a:r>
            <a:r>
              <a:rPr lang="ru-RU" sz="2400" dirty="0" smtClean="0">
                <a:hlinkClick r:id="rId3" tooltip="Неисчерпаемый источник энергии (страница отсутствует)"/>
              </a:rPr>
              <a:t>энергии</a:t>
            </a:r>
            <a:r>
              <a:rPr lang="ru-RU" sz="2400" baseline="30000" dirty="0" smtClean="0"/>
              <a:t>[</a:t>
            </a:r>
            <a:r>
              <a:rPr lang="ru-RU" sz="2400" dirty="0" smtClean="0"/>
              <a:t>и </a:t>
            </a:r>
            <a:r>
              <a:rPr lang="ru-RU" sz="2400" dirty="0"/>
              <a:t>является экологически чистой, то есть не производящей вредных </a:t>
            </a:r>
            <a:r>
              <a:rPr lang="ru-RU" sz="2400" dirty="0" smtClean="0"/>
              <a:t>отходов. 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2268"/>
          </a:xfrm>
        </p:spPr>
        <p:txBody>
          <a:bodyPr>
            <a:normAutofit/>
          </a:bodyPr>
          <a:lstStyle/>
          <a:p>
            <a:r>
              <a:rPr lang="ru-RU" sz="2000" b="1" dirty="0"/>
              <a:t>Солнечная энергетика</a:t>
            </a:r>
            <a:r>
              <a:rPr lang="ru-RU" sz="2000" dirty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направление</a:t>
            </a:r>
            <a:r>
              <a:rPr lang="ru-RU" sz="2000" dirty="0"/>
              <a:t> </a:t>
            </a:r>
            <a:r>
              <a:rPr lang="ru-RU" sz="2000" dirty="0">
                <a:hlinkClick r:id="rId4" tooltip="Альтернативная энергетика"/>
              </a:rPr>
              <a:t>альтернативной</a:t>
            </a:r>
            <a:r>
              <a:rPr lang="ru-RU" sz="2000" dirty="0"/>
              <a:t> </a:t>
            </a:r>
            <a:r>
              <a:rPr lang="ru-RU" sz="2000" dirty="0">
                <a:hlinkClick r:id="rId5" tooltip="Энергетика"/>
              </a:rPr>
              <a:t>энергетики</a:t>
            </a:r>
            <a:r>
              <a:rPr lang="ru-RU" sz="2000" dirty="0"/>
              <a:t>, основанное на непосредственном использовании </a:t>
            </a:r>
            <a:r>
              <a:rPr lang="ru-RU" sz="2000" dirty="0">
                <a:hlinkClick r:id="rId6" tooltip="Солнце"/>
              </a:rPr>
              <a:t>солнечного</a:t>
            </a:r>
            <a:r>
              <a:rPr lang="ru-RU" sz="2000" dirty="0"/>
              <a:t> излучения для получения </a:t>
            </a:r>
            <a:r>
              <a:rPr lang="ru-RU" sz="2000" dirty="0">
                <a:hlinkClick r:id="rId7" tooltip="Энергия"/>
              </a:rPr>
              <a:t>энергии</a:t>
            </a:r>
            <a:r>
              <a:rPr lang="ru-RU" sz="2000" dirty="0"/>
              <a:t> в каком-либо виде.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38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19256" cy="994122"/>
          </a:xfrm>
        </p:spPr>
        <p:txBody>
          <a:bodyPr>
            <a:normAutofit/>
          </a:bodyPr>
          <a:lstStyle/>
          <a:p>
            <a:r>
              <a:rPr lang="ru-RU" dirty="0"/>
              <a:t>Карта солнечного излучения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/>
          <a:stretch/>
        </p:blipFill>
        <p:spPr>
          <a:xfrm>
            <a:off x="467544" y="1291590"/>
            <a:ext cx="8280920" cy="5418026"/>
          </a:xfrm>
        </p:spPr>
      </p:pic>
    </p:spTree>
    <p:extLst>
      <p:ext uri="{BB962C8B-B14F-4D97-AF65-F5344CB8AC3E}">
        <p14:creationId xmlns:p14="http://schemas.microsoft.com/office/powerpoint/2010/main" val="25789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10415" r="46234" b="18797"/>
          <a:stretch/>
        </p:blipFill>
        <p:spPr bwMode="auto">
          <a:xfrm>
            <a:off x="395536" y="3206524"/>
            <a:ext cx="3024335" cy="347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45286455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24" y="1777802"/>
            <a:ext cx="1224136" cy="1206376"/>
          </a:xfrm>
          <a:prstGeom prst="rect">
            <a:avLst/>
          </a:prstGeom>
        </p:spPr>
      </p:pic>
      <p:pic>
        <p:nvPicPr>
          <p:cNvPr id="8" name="Рисунок 7" descr="45286455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28" y="1777802"/>
            <a:ext cx="1152128" cy="1134368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28184" y="1472010"/>
            <a:ext cx="2520280" cy="1800201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431940"/>
            <a:ext cx="1224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print"/>
          <a:srcRect b="5625"/>
          <a:stretch/>
        </p:blipFill>
        <p:spPr bwMode="auto">
          <a:xfrm>
            <a:off x="2483768" y="1183978"/>
            <a:ext cx="3672408" cy="20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5824076" y="1776965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204739" y="3034152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Sun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010" y="1124368"/>
            <a:ext cx="1039758" cy="1038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3806" y="3356992"/>
            <a:ext cx="4040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1 - коллектор солнечной энергии; </a:t>
            </a:r>
          </a:p>
          <a:p>
            <a:r>
              <a:rPr lang="ru-RU" dirty="0" smtClean="0"/>
              <a:t>2 - аккумулятор теплоты; </a:t>
            </a:r>
          </a:p>
          <a:p>
            <a:r>
              <a:rPr lang="ru-RU" dirty="0" smtClean="0"/>
              <a:t>3 - дополнительный источник энергии</a:t>
            </a:r>
          </a:p>
          <a:p>
            <a:r>
              <a:rPr lang="ru-RU" dirty="0" smtClean="0"/>
              <a:t>4 - вентилятор;</a:t>
            </a:r>
          </a:p>
          <a:p>
            <a:r>
              <a:rPr lang="ru-RU" dirty="0" smtClean="0"/>
              <a:t>5 - регулирующий клапан;</a:t>
            </a:r>
          </a:p>
          <a:p>
            <a:r>
              <a:rPr lang="ru-RU" dirty="0" smtClean="0"/>
              <a:t>6 - подача нагретого воздуха;</a:t>
            </a:r>
          </a:p>
          <a:p>
            <a:r>
              <a:rPr lang="ru-RU" dirty="0" smtClean="0"/>
              <a:t>7 - возврат охлажденного воздуха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8126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Классическая принципиальная схема</a:t>
            </a:r>
          </a:p>
          <a:p>
            <a:pPr algn="ctr"/>
            <a:r>
              <a:rPr lang="ru-RU" sz="2000" b="1" dirty="0"/>
              <a:t> «Воздушна активная» </a:t>
            </a:r>
          </a:p>
          <a:p>
            <a:pPr algn="ctr"/>
            <a:r>
              <a:rPr lang="ru-RU" sz="2000" b="1" dirty="0"/>
              <a:t>систем солнечного отопления.</a:t>
            </a:r>
            <a:endParaRPr lang="ru-R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88317"/>
            <a:ext cx="4464495" cy="11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376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76225"/>
            <a:ext cx="902335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2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43808" y="807571"/>
            <a:ext cx="144016" cy="720080"/>
            <a:chOff x="2915816" y="1988840"/>
            <a:chExt cx="216024" cy="1224136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grpSpPr>
        <p:sp>
          <p:nvSpPr>
            <p:cNvPr id="4" name="Овал 3"/>
            <p:cNvSpPr/>
            <p:nvPr/>
          </p:nvSpPr>
          <p:spPr>
            <a:xfrm>
              <a:off x="2915816" y="2492896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2915816" y="1988840"/>
              <a:ext cx="216024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2915816" y="2708920"/>
              <a:ext cx="216024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Рисунок 7" descr="Kollector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-22860" y="1795676"/>
            <a:ext cx="2555776" cy="20882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3789039"/>
            <a:ext cx="1383392" cy="50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 descr="Sun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1543814" cy="1470536"/>
          </a:xfrm>
          <a:prstGeom prst="rect">
            <a:avLst/>
          </a:prstGeom>
        </p:spPr>
      </p:pic>
      <p:pic>
        <p:nvPicPr>
          <p:cNvPr id="36" name="Рисунок 35" descr="stone70-300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1840" y="1916832"/>
            <a:ext cx="2304256" cy="374441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Рисунок 36" descr="45286455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08" y="2276872"/>
            <a:ext cx="1224136" cy="1206376"/>
          </a:xfrm>
          <a:prstGeom prst="rect">
            <a:avLst/>
          </a:prstGeom>
        </p:spPr>
      </p:pic>
      <p:pic>
        <p:nvPicPr>
          <p:cNvPr id="38" name="Рисунок 37" descr="45286455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0312" y="2276872"/>
            <a:ext cx="1152128" cy="1134368"/>
          </a:xfrm>
          <a:prstGeom prst="rect">
            <a:avLst/>
          </a:prstGeom>
        </p:spPr>
      </p:pic>
      <p:pic>
        <p:nvPicPr>
          <p:cNvPr id="39" name="Рисунок 38" descr="45286455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216" y="4166840"/>
            <a:ext cx="1224136" cy="1206376"/>
          </a:xfrm>
          <a:prstGeom prst="rect">
            <a:avLst/>
          </a:prstGeom>
        </p:spPr>
      </p:pic>
      <p:pic>
        <p:nvPicPr>
          <p:cNvPr id="40" name="Рисунок 39" descr="45286455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2320" y="4166840"/>
            <a:ext cx="1152128" cy="1134368"/>
          </a:xfrm>
          <a:prstGeom prst="rect">
            <a:avLst/>
          </a:prstGeom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56175" y="1916832"/>
            <a:ext cx="2520281" cy="1800201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6156176" y="3861048"/>
            <a:ext cx="2520280" cy="1800201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Цилиндр 50"/>
          <p:cNvSpPr/>
          <p:nvPr/>
        </p:nvSpPr>
        <p:spPr>
          <a:xfrm rot="5400000">
            <a:off x="5555125" y="1791897"/>
            <a:ext cx="504056" cy="1008112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42"/>
          <p:cNvGrpSpPr/>
          <p:nvPr/>
        </p:nvGrpSpPr>
        <p:grpSpPr>
          <a:xfrm>
            <a:off x="6001143" y="2077771"/>
            <a:ext cx="72008" cy="432048"/>
            <a:chOff x="2915816" y="1988840"/>
            <a:chExt cx="216024" cy="1224136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grpSpPr>
        <p:sp>
          <p:nvSpPr>
            <p:cNvPr id="44" name="Овал 43"/>
            <p:cNvSpPr/>
            <p:nvPr/>
          </p:nvSpPr>
          <p:spPr>
            <a:xfrm>
              <a:off x="2915816" y="2492896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15816" y="1988840"/>
              <a:ext cx="216024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15816" y="2708920"/>
              <a:ext cx="216024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3" name="Цилиндр 52"/>
          <p:cNvSpPr/>
          <p:nvPr/>
        </p:nvSpPr>
        <p:spPr>
          <a:xfrm rot="5400000">
            <a:off x="5555125" y="3664105"/>
            <a:ext cx="504056" cy="1008112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46"/>
          <p:cNvGrpSpPr/>
          <p:nvPr/>
        </p:nvGrpSpPr>
        <p:grpSpPr>
          <a:xfrm>
            <a:off x="5990126" y="3933056"/>
            <a:ext cx="72008" cy="432048"/>
            <a:chOff x="2915816" y="1988840"/>
            <a:chExt cx="216024" cy="1224136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grpSpPr>
        <p:sp>
          <p:nvSpPr>
            <p:cNvPr id="48" name="Овал 47"/>
            <p:cNvSpPr/>
            <p:nvPr/>
          </p:nvSpPr>
          <p:spPr>
            <a:xfrm>
              <a:off x="2915816" y="2492896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915816" y="1988840"/>
              <a:ext cx="216024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15816" y="2708920"/>
              <a:ext cx="216024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6" name="Цилиндр 55"/>
          <p:cNvSpPr/>
          <p:nvPr/>
        </p:nvSpPr>
        <p:spPr>
          <a:xfrm>
            <a:off x="3131840" y="1628800"/>
            <a:ext cx="216024" cy="3600400"/>
          </a:xfrm>
          <a:prstGeom prst="can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Арка 40"/>
          <p:cNvSpPr/>
          <p:nvPr/>
        </p:nvSpPr>
        <p:spPr>
          <a:xfrm rot="10800000">
            <a:off x="3131840" y="4725144"/>
            <a:ext cx="864096" cy="936104"/>
          </a:xfrm>
          <a:prstGeom prst="blockArc">
            <a:avLst>
              <a:gd name="adj1" fmla="val 16198446"/>
              <a:gd name="adj2" fmla="val 0"/>
              <a:gd name="adj3" fmla="val 25000"/>
            </a:avLst>
          </a:prstGeom>
          <a:solidFill>
            <a:schemeClr val="accent2">
              <a:lumMod val="60000"/>
              <a:lumOff val="40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Цилиндр 56"/>
          <p:cNvSpPr/>
          <p:nvPr/>
        </p:nvSpPr>
        <p:spPr>
          <a:xfrm rot="5400000">
            <a:off x="3599892" y="5409220"/>
            <a:ext cx="216024" cy="288032"/>
          </a:xfrm>
          <a:prstGeom prst="can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91"/>
          <p:cNvGrpSpPr/>
          <p:nvPr/>
        </p:nvGrpSpPr>
        <p:grpSpPr>
          <a:xfrm>
            <a:off x="2210976" y="783193"/>
            <a:ext cx="1152128" cy="1008112"/>
            <a:chOff x="2339752" y="783193"/>
            <a:chExt cx="1008112" cy="1008112"/>
          </a:xfrm>
        </p:grpSpPr>
        <p:sp>
          <p:nvSpPr>
            <p:cNvPr id="71" name="Дуга 70"/>
            <p:cNvSpPr/>
            <p:nvPr/>
          </p:nvSpPr>
          <p:spPr>
            <a:xfrm>
              <a:off x="3059832" y="1571081"/>
              <a:ext cx="72008" cy="72008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89"/>
            <p:cNvGrpSpPr/>
            <p:nvPr/>
          </p:nvGrpSpPr>
          <p:grpSpPr>
            <a:xfrm>
              <a:off x="2339752" y="783193"/>
              <a:ext cx="1008112" cy="1008112"/>
              <a:chOff x="2339752" y="783193"/>
              <a:chExt cx="1008112" cy="1008112"/>
            </a:xfrm>
          </p:grpSpPr>
          <p:sp>
            <p:nvSpPr>
              <p:cNvPr id="60" name="Дуга 59"/>
              <p:cNvSpPr/>
              <p:nvPr/>
            </p:nvSpPr>
            <p:spPr>
              <a:xfrm>
                <a:off x="2339752" y="783193"/>
                <a:ext cx="1008112" cy="1008112"/>
              </a:xfrm>
              <a:prstGeom prst="arc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347864" y="1287249"/>
                <a:ext cx="0" cy="35107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>
                <a:endCxn id="71" idx="2"/>
              </p:cNvCxnSpPr>
              <p:nvPr/>
            </p:nvCxnSpPr>
            <p:spPr>
              <a:xfrm flipV="1">
                <a:off x="3131840" y="1607085"/>
                <a:ext cx="0" cy="5029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H="1">
                <a:off x="2733133" y="1571081"/>
                <a:ext cx="3600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Дуга 85"/>
              <p:cNvSpPr/>
              <p:nvPr/>
            </p:nvSpPr>
            <p:spPr>
              <a:xfrm rot="16200000">
                <a:off x="2588407" y="710347"/>
                <a:ext cx="530603" cy="685038"/>
              </a:xfrm>
              <a:prstGeom prst="arc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7" name="Дуга 86"/>
              <p:cNvSpPr/>
              <p:nvPr/>
            </p:nvSpPr>
            <p:spPr>
              <a:xfrm rot="10800000">
                <a:off x="2521868" y="882432"/>
                <a:ext cx="530603" cy="685038"/>
              </a:xfrm>
              <a:prstGeom prst="arc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2" name="Группа 88"/>
          <p:cNvGrpSpPr/>
          <p:nvPr/>
        </p:nvGrpSpPr>
        <p:grpSpPr>
          <a:xfrm>
            <a:off x="1274872" y="1067976"/>
            <a:ext cx="1436733" cy="992872"/>
            <a:chOff x="1403648" y="1067976"/>
            <a:chExt cx="1436733" cy="992872"/>
          </a:xfrm>
        </p:grpSpPr>
        <p:sp>
          <p:nvSpPr>
            <p:cNvPr id="76" name="Арка 75"/>
            <p:cNvSpPr/>
            <p:nvPr/>
          </p:nvSpPr>
          <p:spPr>
            <a:xfrm rot="16200000">
              <a:off x="1980930" y="1002371"/>
              <a:ext cx="793845" cy="925056"/>
            </a:xfrm>
            <a:prstGeom prst="blockArc">
              <a:avLst>
                <a:gd name="adj1" fmla="val 16146690"/>
                <a:gd name="adj2" fmla="val 54582"/>
                <a:gd name="adj3" fmla="val 26442"/>
              </a:avLst>
            </a:prstGeom>
            <a:solidFill>
              <a:schemeClr val="accent2">
                <a:lumMod val="60000"/>
                <a:lumOff val="40000"/>
                <a:alpha val="7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Цилиндр 76"/>
            <p:cNvSpPr/>
            <p:nvPr/>
          </p:nvSpPr>
          <p:spPr>
            <a:xfrm rot="10800000">
              <a:off x="1907704" y="1469544"/>
              <a:ext cx="216024" cy="303272"/>
            </a:xfrm>
            <a:prstGeom prst="can">
              <a:avLst/>
            </a:prstGeom>
            <a:solidFill>
              <a:schemeClr val="accent2">
                <a:lumMod val="60000"/>
                <a:lumOff val="40000"/>
                <a:alpha val="7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403648" y="1772816"/>
              <a:ext cx="504056" cy="2880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2123728" y="1772816"/>
              <a:ext cx="360040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Цилиндр 87"/>
            <p:cNvSpPr/>
            <p:nvPr/>
          </p:nvSpPr>
          <p:spPr>
            <a:xfrm rot="5400000">
              <a:off x="2356706" y="1084930"/>
              <a:ext cx="216024" cy="182116"/>
            </a:xfrm>
            <a:prstGeom prst="can">
              <a:avLst/>
            </a:prstGeom>
            <a:solidFill>
              <a:schemeClr val="accent2">
                <a:lumMod val="60000"/>
                <a:lumOff val="40000"/>
                <a:alpha val="7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3" name="Блок-схема: узел 92"/>
          <p:cNvSpPr/>
          <p:nvPr/>
        </p:nvSpPr>
        <p:spPr>
          <a:xfrm>
            <a:off x="395536" y="422108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Блок-схема: узел 93"/>
          <p:cNvSpPr/>
          <p:nvPr/>
        </p:nvSpPr>
        <p:spPr>
          <a:xfrm>
            <a:off x="683568" y="429309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Блок-схема: узел 97"/>
          <p:cNvSpPr/>
          <p:nvPr/>
        </p:nvSpPr>
        <p:spPr>
          <a:xfrm>
            <a:off x="395536" y="41490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Блок-схема: узел 98"/>
          <p:cNvSpPr/>
          <p:nvPr/>
        </p:nvSpPr>
        <p:spPr>
          <a:xfrm flipH="1">
            <a:off x="539552" y="41490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Блок-схема: узел 100"/>
          <p:cNvSpPr/>
          <p:nvPr/>
        </p:nvSpPr>
        <p:spPr>
          <a:xfrm>
            <a:off x="755576" y="44371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Управляющая кнопка: домой 54">
            <a:hlinkClick r:id="" action="ppaction://hlinkshowjump?jump=firstslide" highlightClick="1"/>
          </p:cNvPr>
          <p:cNvSpPr/>
          <p:nvPr/>
        </p:nvSpPr>
        <p:spPr>
          <a:xfrm>
            <a:off x="8532440" y="6165304"/>
            <a:ext cx="36004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732240" y="1876762"/>
            <a:ext cx="1224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 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32240" y="3820978"/>
            <a:ext cx="1224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 Б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18864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Структурная схема</a:t>
            </a:r>
          </a:p>
        </p:txBody>
      </p:sp>
      <p:pic>
        <p:nvPicPr>
          <p:cNvPr id="3074" name="Picture 2" descr="http://www.rowen.ru/upload/medialibrary/2e3/2e3d23ffbc728e70c3c4342a4d86727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64704"/>
            <a:ext cx="1584176" cy="994071"/>
          </a:xfrm>
          <a:prstGeom prst="rect">
            <a:avLst/>
          </a:prstGeom>
          <a:noFill/>
        </p:spPr>
      </p:pic>
      <p:pic>
        <p:nvPicPr>
          <p:cNvPr id="65" name="Рисунок 64" descr="master_kit_10_EI_4_06.jpg"/>
          <p:cNvPicPr/>
          <p:nvPr/>
        </p:nvPicPr>
        <p:blipFill>
          <a:blip r:embed="rId7" cstate="print"/>
          <a:srcRect l="62260" t="79894" r="36190" b="14901"/>
          <a:stretch>
            <a:fillRect/>
          </a:stretch>
        </p:blipFill>
        <p:spPr>
          <a:xfrm>
            <a:off x="8316416" y="1844824"/>
            <a:ext cx="133603" cy="314960"/>
          </a:xfrm>
          <a:prstGeom prst="rect">
            <a:avLst/>
          </a:prstGeom>
        </p:spPr>
      </p:pic>
      <p:pic>
        <p:nvPicPr>
          <p:cNvPr id="66" name="Рисунок 65" descr="master_kit_10_EI_4_06.jpg"/>
          <p:cNvPicPr/>
          <p:nvPr/>
        </p:nvPicPr>
        <p:blipFill>
          <a:blip r:embed="rId7" cstate="print"/>
          <a:srcRect l="62260" t="79894" r="36190" b="14901"/>
          <a:stretch>
            <a:fillRect/>
          </a:stretch>
        </p:blipFill>
        <p:spPr>
          <a:xfrm>
            <a:off x="8388424" y="3834120"/>
            <a:ext cx="133603" cy="3149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>
            <a:stCxn id="65" idx="0"/>
          </p:cNvCxnSpPr>
          <p:nvPr/>
        </p:nvCxnSpPr>
        <p:spPr>
          <a:xfrm flipV="1">
            <a:off x="8383218" y="1412776"/>
            <a:ext cx="5206" cy="43204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5940152" y="1412776"/>
            <a:ext cx="244827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8820472" y="1268760"/>
            <a:ext cx="0" cy="244827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6" idx="0"/>
          </p:cNvCxnSpPr>
          <p:nvPr/>
        </p:nvCxnSpPr>
        <p:spPr>
          <a:xfrm flipV="1">
            <a:off x="8455226" y="3717032"/>
            <a:ext cx="365246" cy="11708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6084168" y="1261740"/>
            <a:ext cx="2736304" cy="702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 descr="master_kit_10_EI_4_06.jpg"/>
          <p:cNvPicPr/>
          <p:nvPr/>
        </p:nvPicPr>
        <p:blipFill>
          <a:blip r:embed="rId7" cstate="print"/>
          <a:srcRect l="62260" t="79894" r="36190" b="14901"/>
          <a:stretch>
            <a:fillRect/>
          </a:stretch>
        </p:blipFill>
        <p:spPr>
          <a:xfrm>
            <a:off x="5004048" y="1844824"/>
            <a:ext cx="133603" cy="314960"/>
          </a:xfrm>
          <a:prstGeom prst="rect">
            <a:avLst/>
          </a:prstGeom>
        </p:spPr>
      </p:pic>
      <p:cxnSp>
        <p:nvCxnSpPr>
          <p:cNvPr id="109" name="Прямая соединительная линия 108"/>
          <p:cNvCxnSpPr/>
          <p:nvPr/>
        </p:nvCxnSpPr>
        <p:spPr>
          <a:xfrm flipV="1">
            <a:off x="5076056" y="1478878"/>
            <a:ext cx="0" cy="36004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Рисунок 109" descr="master_kit_10_EI_4_06.jpg"/>
          <p:cNvPicPr/>
          <p:nvPr/>
        </p:nvPicPr>
        <p:blipFill>
          <a:blip r:embed="rId7" cstate="print"/>
          <a:srcRect l="62260" t="79894" r="36190" b="14901"/>
          <a:stretch>
            <a:fillRect/>
          </a:stretch>
        </p:blipFill>
        <p:spPr>
          <a:xfrm>
            <a:off x="1907704" y="980728"/>
            <a:ext cx="133603" cy="314960"/>
          </a:xfrm>
          <a:prstGeom prst="rect">
            <a:avLst/>
          </a:prstGeom>
        </p:spPr>
      </p:pic>
      <p:cxnSp>
        <p:nvCxnSpPr>
          <p:cNvPr id="112" name="Прямая соединительная линия 111"/>
          <p:cNvCxnSpPr>
            <a:stCxn id="110" idx="0"/>
          </p:cNvCxnSpPr>
          <p:nvPr/>
        </p:nvCxnSpPr>
        <p:spPr>
          <a:xfrm flipV="1">
            <a:off x="1974506" y="692696"/>
            <a:ext cx="520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979712" y="692696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427984" y="6926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3074" idx="1"/>
          </p:cNvCxnSpPr>
          <p:nvPr/>
        </p:nvCxnSpPr>
        <p:spPr>
          <a:xfrm flipV="1">
            <a:off x="4427984" y="1261740"/>
            <a:ext cx="144016" cy="7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966733" y="1168812"/>
            <a:ext cx="957195" cy="2060"/>
          </a:xfrm>
          <a:prstGeom prst="line">
            <a:avLst/>
          </a:prstGeom>
          <a:ln w="22225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923928" y="1170872"/>
            <a:ext cx="0" cy="432048"/>
          </a:xfrm>
          <a:prstGeom prst="line">
            <a:avLst/>
          </a:prstGeom>
          <a:ln w="22225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923928" y="1602920"/>
            <a:ext cx="864096" cy="0"/>
          </a:xfrm>
          <a:prstGeom prst="line">
            <a:avLst/>
          </a:prstGeom>
          <a:ln w="22225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788024" y="1458904"/>
            <a:ext cx="0" cy="144016"/>
          </a:xfrm>
          <a:prstGeom prst="line">
            <a:avLst/>
          </a:prstGeom>
          <a:ln w="22225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>
            <a:stCxn id="44" idx="1"/>
          </p:cNvCxnSpPr>
          <p:nvPr/>
        </p:nvCxnSpPr>
        <p:spPr>
          <a:xfrm rot="16200000" flipV="1">
            <a:off x="5620897" y="1876048"/>
            <a:ext cx="638039" cy="143544"/>
          </a:xfrm>
          <a:prstGeom prst="bentConnector3">
            <a:avLst>
              <a:gd name="adj1" fmla="val -74"/>
            </a:avLst>
          </a:prstGeom>
          <a:ln w="22225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hape 110"/>
          <p:cNvCxnSpPr>
            <a:stCxn id="48" idx="2"/>
          </p:cNvCxnSpPr>
          <p:nvPr/>
        </p:nvCxnSpPr>
        <p:spPr>
          <a:xfrm rot="10800000">
            <a:off x="5724128" y="1556792"/>
            <a:ext cx="265998" cy="2592288"/>
          </a:xfrm>
          <a:prstGeom prst="bentConnector2">
            <a:avLst/>
          </a:prstGeom>
          <a:ln w="22225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3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33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3300000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-0.00209 -0.02106 -0.004 -0.04213 -0.0033 -0.06226 C -0.00261 -0.0824 -0.00087 -0.10347 0.00416 -0.12106 C 0.0092 -0.13865 0.01458 -0.14074 0.02673 -0.16782 C 0.03889 -0.1949 0.06441 -0.26018 0.07743 -0.28333 C 0.09045 -0.30648 0.09635 -0.29884 0.10503 -0.30671 C 0.11371 -0.31458 0.12413 -0.32176 0.13003 -0.33125 C 0.13593 -0.34074 0.13819 -0.35046 0.13993 -0.36342 C 0.14166 -0.37638 0.13889 -0.39629 0.1408 -0.40902 C 0.14271 -0.42176 0.1434 -0.43356 0.15173 -0.44004 C 0.16007 -0.44652 0.17621 -0.44606 0.1908 -0.44791 C 0.20538 -0.44976 0.2243 -0.45393 0.23923 -0.45115 C 0.25399 -0.44838 0.27152 -0.44305 0.27986 -0.43125 C 0.28854 -0.41944 0.28854 -0.40347 0.28993 -0.38009 C 0.29132 -0.35671 0.28889 -0.32963 0.28819 -0.2912 C 0.28784 -0.25277 0.2868 -0.19814 0.28646 -0.15 C 0.28646 -0.10185 0.28732 -0.04953 0.28732 -0.00231 C 0.28732 0.04491 0.28281 0.10093 0.28646 0.13334 C 0.29045 0.16574 0.29375 0.18172 0.31007 0.19213 C 0.32639 0.20255 0.36302 0.19537 0.38507 0.19653 C 0.40711 0.19769 0.43038 0.20394 0.44253 0.19885 C 0.45468 0.19375 0.45642 0.17894 0.45833 0.16551 C 0.46024 0.15209 0.45816 0.13311 0.45416 0.11783 C 0.45017 0.10255 0.43246 0.08241 0.4342 0.07338 " pathEditMode="relative" ptsTypes="aaaaaaaaaaaaaaaaaaaaaaaA">
                                      <p:cBhvr>
                                        <p:cTn id="1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5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181 -0.00787 C -0.01389 -0.02893 -0.0158 -0.05 -0.01511 -0.07014 C -0.01441 -0.09028 -0.01267 -0.11134 -0.00764 -0.12893 C -0.00261 -0.14653 0.00278 -0.14861 0.01493 -0.17569 C 0.02708 -0.20278 0.0526 -0.26805 0.06562 -0.2912 C 0.07864 -0.31435 0.08455 -0.30671 0.09323 -0.31458 C 0.10191 -0.32245 0.11233 -0.32963 0.11823 -0.33912 C 0.12413 -0.34861 0.12639 -0.35833 0.12812 -0.37129 C 0.12986 -0.38426 0.12708 -0.40416 0.12899 -0.4169 C 0.1309 -0.42963 0.1316 -0.44143 0.13993 -0.44791 C 0.14826 -0.4544 0.16441 -0.45393 0.17899 -0.45578 C 0.19358 -0.45764 0.2125 -0.4618 0.22743 -0.45903 C 0.24219 -0.45625 0.25972 -0.45092 0.26805 -0.43912 C 0.27674 -0.42731 0.27674 -0.41134 0.27812 -0.38796 C 0.27951 -0.36458 0.27708 -0.3375 0.27639 -0.29907 C 0.27604 -0.26065 0.275 -0.20602 0.27465 -0.15787 C 0.27465 -0.10972 0.27552 -0.0574 0.27552 -0.01018 C 0.27552 0.03704 0.27101 0.09306 0.27465 0.12547 C 0.27864 0.15787 0.28194 0.17385 0.29826 0.18426 C 0.31458 0.19468 0.35121 0.1875 0.37326 0.18866 C 0.39531 0.18982 0.41858 0.19607 0.43073 0.19097 C 0.44288 0.18588 0.44462 0.17107 0.44653 0.15764 C 0.44844 0.14422 0.44635 0.12523 0.44236 0.10996 C 0.43837 0.09468 0.42066 0.07454 0.42239 0.06551 " pathEditMode="relative" rAng="0" ptsTypes="aaaaaaaaaaaaaaaaaaaaaaaA">
                                      <p:cBhvr>
                                        <p:cTn id="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500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2743 -0.02894 C -0.02951 -0.05 -0.03142 -0.07107 -0.03073 -0.09121 C -0.03003 -0.11135 -0.0283 -0.13241 -0.02326 -0.15 C -0.01823 -0.1676 -0.01285 -0.16968 -0.00069 -0.19676 C 0.01146 -0.22385 0.03698 -0.28912 0.05 -0.31227 C 0.06302 -0.33542 0.06893 -0.32778 0.07761 -0.33565 C 0.08611 -0.34352 0.0967 -0.3507 0.10261 -0.36019 C 0.10851 -0.36968 0.11077 -0.3794 0.1125 -0.39236 C 0.11424 -0.40533 0.11146 -0.42523 0.11337 -0.43797 C 0.11528 -0.4507 0.11597 -0.4625 0.12431 -0.46898 C 0.13264 -0.47547 0.14879 -0.475 0.16337 -0.47685 C 0.17795 -0.47871 0.19688 -0.48287 0.21181 -0.4801 C 0.22656 -0.47732 0.2441 -0.47199 0.25243 -0.46019 C 0.26111 -0.44838 0.26111 -0.43241 0.2625 -0.40903 C 0.26389 -0.38565 0.26146 -0.35857 0.26077 -0.32014 C 0.26042 -0.28172 0.25938 -0.22709 0.25903 -0.17894 C 0.25903 -0.13079 0.2599 -0.07847 0.2599 -0.03125 C 0.2599 0.01597 0.25538 0.07199 0.25903 0.1044 C 0.26302 0.1368 0.26632 0.15278 0.28264 0.16319 C 0.29896 0.17361 0.33559 0.16643 0.35764 0.16759 C 0.37969 0.16875 0.40295 0.175 0.41511 0.1699 C 0.42726 0.16481 0.42899 0.15 0.4309 0.13657 C 0.43281 0.12315 0.43073 0.10416 0.42674 0.08889 C 0.42274 0.07361 0.40504 0.05347 0.40677 0.04444 " pathEditMode="relative" rAng="0" ptsTypes="aaaaaaaaaaaaaaaaaaaaaaaA">
                                      <p:cBhvr>
                                        <p:cTn id="18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500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 0 C -0.00209 -0.02106 -0.004 -0.04213 -0.0033 -0.06226 C -0.00261 -0.0824 -0.00087 -0.10347 0.00416 -0.12106 C 0.0092 -0.13865 0.01458 -0.14074 0.02673 -0.16782 C 0.03889 -0.1949 0.06441 -0.26018 0.07743 -0.28333 C 0.09045 -0.30648 0.09635 -0.29884 0.10503 -0.30671 C 0.11371 -0.31458 0.12413 -0.32176 0.13003 -0.33125 C 0.13593 -0.34074 0.13819 -0.35046 0.13993 -0.36342 C 0.14166 -0.37638 0.13889 -0.39629 0.1408 -0.40902 C 0.14271 -0.42176 0.1434 -0.43356 0.15173 -0.44004 C 0.16007 -0.44652 0.17621 -0.44606 0.1908 -0.44791 C 0.20538 -0.44976 0.2243 -0.45393 0.23923 -0.45115 C 0.25399 -0.44838 0.27152 -0.44305 0.27986 -0.43125 C 0.28854 -0.41944 0.28854 -0.40347 0.28993 -0.38009 C 0.29132 -0.35671 0.28889 -0.32963 0.28819 -0.2912 C 0.28784 -0.25277 0.2868 -0.19814 0.28646 -0.15 C 0.28646 -0.10185 0.28732 -0.04953 0.28732 -0.00231 C 0.28732 0.04491 0.28281 0.10093 0.28646 0.13334 C 0.29045 0.16574 0.29375 0.18172 0.31007 0.19213 C 0.32639 0.20255 0.36302 0.19537 0.38507 0.19653 C 0.40711 0.19769 0.43038 0.20394 0.44253 0.19885 C 0.45468 0.19375 0.45642 0.17894 0.45833 0.16551 C 0.46024 0.15209 0.45816 0.13311 0.45416 0.11783 C 0.45017 0.10255 0.43246 0.08241 0.4342 0.07338 " pathEditMode="relative" ptsTypes="aaaaaaaaaaaaaaaaaaaaaaaA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2106 -0.004 -0.04213 -0.0033 -0.06226 C -0.00261 -0.0824 -0.00087 -0.10347 0.00416 -0.12106 C 0.0092 -0.13865 0.01458 -0.14074 0.02673 -0.16782 C 0.03889 -0.1949 0.06441 -0.26018 0.07743 -0.28333 C 0.09045 -0.30648 0.09635 -0.29884 0.10503 -0.30671 C 0.11371 -0.31458 0.12413 -0.32176 0.13003 -0.33125 C 0.13593 -0.34074 0.13819 -0.35046 0.13993 -0.36342 C 0.14166 -0.37638 0.13889 -0.39629 0.1408 -0.40902 C 0.14271 -0.42176 0.1434 -0.43356 0.15173 -0.44004 C 0.16007 -0.44652 0.17621 -0.44606 0.1908 -0.44791 C 0.20538 -0.44976 0.2243 -0.45393 0.23923 -0.45115 C 0.25399 -0.44838 0.27152 -0.44305 0.27986 -0.43125 C 0.28854 -0.41944 0.28854 -0.40347 0.28993 -0.38009 C 0.29132 -0.35671 0.28889 -0.32963 0.28819 -0.2912 C 0.28784 -0.25277 0.2868 -0.19814 0.28646 -0.15 C 0.28646 -0.10185 0.28732 -0.04953 0.28732 -0.00231 C 0.28732 0.04491 0.28281 0.10093 0.28646 0.13334 C 0.29045 0.16574 0.29375 0.18172 0.31007 0.19213 C 0.32639 0.20255 0.36302 0.19537 0.38507 0.19653 C 0.40711 0.19769 0.43038 0.20394 0.44253 0.19885 C 0.45468 0.19375 0.45642 0.17894 0.45833 0.16551 C 0.46024 0.15209 0.45816 0.13311 0.45416 0.11783 C 0.45017 0.10255 0.43246 0.08241 0.4342 0.07338 " pathEditMode="relative" ptsTypes="aaaaaaaaaaaaaaaaaaaaaaaA">
                                      <p:cBhvr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autoRev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1500" autoRev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6" dur="1500" autoRev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0" autoRev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99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445611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BM8036 - Термометр, термостат, АЦП, часы, таймер, 8-ми канальны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32633" y="344999"/>
            <a:ext cx="5336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hlinkClick r:id="rId4" action="ppaction://hlinksldjump"/>
              </a:rPr>
              <a:t>Органы управления системы</a:t>
            </a:r>
            <a:endParaRPr lang="ru-RU" sz="2800" dirty="0"/>
          </a:p>
        </p:txBody>
      </p:sp>
      <p:pic>
        <p:nvPicPr>
          <p:cNvPr id="3082" name="Picture 10" descr="BM8036_cover (37K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75518" r="5215" b="4117"/>
          <a:stretch/>
        </p:blipFill>
        <p:spPr bwMode="auto">
          <a:xfrm>
            <a:off x="3944029" y="5675075"/>
            <a:ext cx="4156363" cy="10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3"/>
            <a:ext cx="8229600" cy="1143000"/>
          </a:xfrm>
        </p:spPr>
        <p:txBody>
          <a:bodyPr/>
          <a:lstStyle/>
          <a:p>
            <a:r>
              <a:rPr lang="ru-RU" dirty="0"/>
              <a:t>Описание устройства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Устройство использовано  </a:t>
            </a:r>
            <a:r>
              <a:rPr lang="ru-RU" sz="2400" dirty="0"/>
              <a:t>в  качестве </a:t>
            </a:r>
            <a:r>
              <a:rPr lang="ru-RU" sz="2400" dirty="0" smtClean="0"/>
              <a:t>центральной  </a:t>
            </a:r>
            <a:r>
              <a:rPr lang="ru-RU" sz="2400" dirty="0"/>
              <a:t>части  системы  управления  </a:t>
            </a:r>
            <a:r>
              <a:rPr lang="ru-RU" sz="2400" dirty="0" smtClean="0"/>
              <a:t>гелио системы (Это - отопления, охлаждения, и вентиляция.) </a:t>
            </a:r>
          </a:p>
          <a:p>
            <a:r>
              <a:rPr lang="ru-RU" sz="2400" dirty="0" smtClean="0"/>
              <a:t>По заранее заданной программы пользователя осуществляется контроль </a:t>
            </a:r>
            <a:r>
              <a:rPr lang="ru-RU" sz="2400" dirty="0" err="1" smtClean="0"/>
              <a:t>т.е</a:t>
            </a:r>
            <a:r>
              <a:rPr lang="ru-RU" sz="2400" dirty="0" smtClean="0"/>
              <a:t> вкл./выкл. </a:t>
            </a:r>
            <a:r>
              <a:rPr lang="ru-RU" sz="2400" dirty="0"/>
              <a:t>н</a:t>
            </a:r>
            <a:r>
              <a:rPr lang="ru-RU" sz="2400" dirty="0" smtClean="0"/>
              <a:t>а - 32  шага программирования).</a:t>
            </a:r>
          </a:p>
          <a:p>
            <a:r>
              <a:rPr lang="ru-RU" sz="2400" dirty="0" smtClean="0"/>
              <a:t>Имеет возможность удаленного управления (посредством сети интернет с любой точки мира)</a:t>
            </a:r>
          </a:p>
          <a:p>
            <a:r>
              <a:rPr lang="ru-RU" sz="2400" dirty="0" smtClean="0"/>
              <a:t>Имеет возможность регистрирование состояние подключенных  датчиков и каналов управления.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92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88640"/>
            <a:ext cx="8695306" cy="6120680"/>
            <a:chOff x="107504" y="188640"/>
            <a:chExt cx="8695306" cy="61206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48680"/>
              <a:ext cx="8695306" cy="576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411" y="188640"/>
              <a:ext cx="7285037" cy="755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225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Применения автоматики в Воздушной Гелио системе </vt:lpstr>
      <vt:lpstr>Солнечная энергетика  направление альтернативной энергетики, основанное на непосредственном использовании солнечного излучения для получения энергии в каком-либо виде. </vt:lpstr>
      <vt:lpstr>Карта солнечного излучения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устройства</vt:lpstr>
      <vt:lpstr>Презентация PowerPoint</vt:lpstr>
      <vt:lpstr>Основной интерфейс ПО.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AutoBVT</dc:creator>
  <cp:lastModifiedBy>AutoBVT</cp:lastModifiedBy>
  <cp:revision>40</cp:revision>
  <dcterms:created xsi:type="dcterms:W3CDTF">2014-04-02T17:07:51Z</dcterms:created>
  <dcterms:modified xsi:type="dcterms:W3CDTF">2014-09-17T03:03:46Z</dcterms:modified>
</cp:coreProperties>
</file>